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Montserrat Medium"/>
      <p:regular r:id="rId29"/>
      <p:bold r:id="rId30"/>
      <p:italic r:id="rId31"/>
      <p:boldItalic r:id="rId32"/>
    </p:embeddedFont>
    <p:embeddedFont>
      <p:font typeface="Montserrat ExtraBold"/>
      <p:bold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Medium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Medium-italic.fntdata"/><Relationship Id="rId30" Type="http://schemas.openxmlformats.org/officeDocument/2006/relationships/font" Target="fonts/MontserratMedium-bold.fntdata"/><Relationship Id="rId11" Type="http://schemas.openxmlformats.org/officeDocument/2006/relationships/slide" Target="slides/slide7.xml"/><Relationship Id="rId33" Type="http://schemas.openxmlformats.org/officeDocument/2006/relationships/font" Target="fonts/MontserratExtraBold-bold.fntdata"/><Relationship Id="rId10" Type="http://schemas.openxmlformats.org/officeDocument/2006/relationships/slide" Target="slides/slide6.xml"/><Relationship Id="rId32" Type="http://schemas.openxmlformats.org/officeDocument/2006/relationships/font" Target="fonts/MontserratMedium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MontserratExtraBold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gif>
</file>

<file path=ppt/media/image2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6.png>
</file>

<file path=ppt/media/image47.png>
</file>

<file path=ppt/media/image49.png>
</file>

<file path=ppt/media/image50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f9262ee2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f9262ee2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7f9262ee2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7f9262ee2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f9262ee2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f9262ee2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f9262ee2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f9262ee2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f9262ee2f_0_24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f9262ee2f_0_24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f9262ee2f_0_24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f9262ee2f_0_24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f9262ee2f_0_26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f9262ee2f_0_26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f9262ee2f_0_26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f9262ee2f_0_26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f9262ee2f_0_26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f9262ee2f_0_26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7f9262ee2f_0_26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7f9262ee2f_0_26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f9262ee2f_0_26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f9262ee2f_0_26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26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26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f9262ee2f_0_26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f9262ee2f_0_26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29023341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29023341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29023341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29023341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f9262ee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f9262ee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29023341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29023341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f9262ee2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f9262ee2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f9262ee2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f9262ee2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3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4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14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4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4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4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4"/>
          <p:cNvSpPr txBox="1"/>
          <p:nvPr>
            <p:ph hasCustomPrompt="1"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/>
          <p:nvPr>
            <p:ph hasCustomPrompt="1"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/>
          <p:nvPr>
            <p:ph hasCustomPrompt="1"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rotWithShape="0" algn="bl" dir="5400000" dist="19050">
              <a:srgbClr val="76A5AF">
                <a:alpha val="88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7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7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8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5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6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rotWithShape="0" algn="bl" dir="6360000" dist="28575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4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4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4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4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25"/>
          <p:cNvSpPr txBox="1"/>
          <p:nvPr>
            <p:ph idx="2"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25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5"/>
          <p:cNvSpPr txBox="1"/>
          <p:nvPr>
            <p:ph idx="3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4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5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6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7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" name="Google Shape;100;p25"/>
          <p:cNvSpPr txBox="1"/>
          <p:nvPr>
            <p:ph idx="8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hasCustomPrompt="1"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6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4" name="Google Shape;104;p26"/>
          <p:cNvSpPr txBox="1"/>
          <p:nvPr>
            <p:ph hasCustomPrompt="1"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6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6" name="Google Shape;106;p26"/>
          <p:cNvSpPr txBox="1"/>
          <p:nvPr>
            <p:ph hasCustomPrompt="1"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6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7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7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7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7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27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27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8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8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8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28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28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9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31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32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33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3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3" name="Google Shape;153;p35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29" name="Google Shape;2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9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6"/>
          <p:cNvPicPr preferRelativeResize="0"/>
          <p:nvPr/>
        </p:nvPicPr>
        <p:blipFill rotWithShape="1">
          <a:blip r:embed="rId3">
            <a:alphaModFix/>
          </a:blip>
          <a:srcRect b="4789" l="-6840" r="6840" t="-4790"/>
          <a:stretch/>
        </p:blipFill>
        <p:spPr>
          <a:xfrm>
            <a:off x="0" y="822450"/>
            <a:ext cx="6869125" cy="381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6"/>
          <p:cNvSpPr txBox="1"/>
          <p:nvPr/>
        </p:nvSpPr>
        <p:spPr>
          <a:xfrm>
            <a:off x="5025975" y="731075"/>
            <a:ext cx="27936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Arboles</a:t>
            </a:r>
            <a:endParaRPr b="1" i="1" sz="3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36"/>
          <p:cNvSpPr txBox="1"/>
          <p:nvPr/>
        </p:nvSpPr>
        <p:spPr>
          <a:xfrm>
            <a:off x="4790925" y="3341975"/>
            <a:ext cx="232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Jorge Antigua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500" y="1235925"/>
            <a:ext cx="3938221" cy="368617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5"/>
          <p:cNvSpPr txBox="1"/>
          <p:nvPr/>
        </p:nvSpPr>
        <p:spPr>
          <a:xfrm>
            <a:off x="2944700" y="907750"/>
            <a:ext cx="5003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 Trie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45"/>
          <p:cNvSpPr txBox="1"/>
          <p:nvPr/>
        </p:nvSpPr>
        <p:spPr>
          <a:xfrm>
            <a:off x="4826625" y="1634100"/>
            <a:ext cx="37860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Un árbol Trie es una estructura de datos para almacenar y buscar cadenas de manera eficiente. Cada nodo representa un carácter, formando palabras completas desde la raíz hasta los nodos hoja. Es especialmente útil para operaciones rápidas con cadenas, como autocompletación y búsqueda de palabras.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98100"/>
            <a:ext cx="5557250" cy="307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46"/>
          <p:cNvSpPr txBox="1"/>
          <p:nvPr/>
        </p:nvSpPr>
        <p:spPr>
          <a:xfrm>
            <a:off x="1660525" y="597800"/>
            <a:ext cx="7350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 Splay o Biselado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46"/>
          <p:cNvSpPr txBox="1"/>
          <p:nvPr/>
        </p:nvSpPr>
        <p:spPr>
          <a:xfrm>
            <a:off x="5692700" y="2346875"/>
            <a:ext cx="33654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Un Árbol biselado o Árbol Splay es un Árbol binario de búsqueda auto-balanceable, con la propiedad adicional de que a los elementos accedidos recientemente se accederá más rápidamente en accesos posteriores.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7" name="Google Shape;237;p4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238" name="Google Shape;23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7513" y="1014325"/>
            <a:ext cx="5448977" cy="413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47"/>
          <p:cNvSpPr txBox="1"/>
          <p:nvPr/>
        </p:nvSpPr>
        <p:spPr>
          <a:xfrm>
            <a:off x="1173425" y="414025"/>
            <a:ext cx="7682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 de Segmentos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4" name="Google Shape;244;p48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245" name="Google Shape;24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200" y="649913"/>
            <a:ext cx="4652075" cy="41093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8"/>
          <p:cNvSpPr txBox="1"/>
          <p:nvPr/>
        </p:nvSpPr>
        <p:spPr>
          <a:xfrm>
            <a:off x="3631025" y="649925"/>
            <a:ext cx="3321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 huffman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1" name="Google Shape;251;p4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252" name="Google Shape;25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300" y="1014000"/>
            <a:ext cx="7648575" cy="385762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9"/>
          <p:cNvSpPr txBox="1"/>
          <p:nvPr/>
        </p:nvSpPr>
        <p:spPr>
          <a:xfrm>
            <a:off x="2728400" y="483025"/>
            <a:ext cx="6435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Bosques de arboles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8" name="Google Shape;258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sp>
        <p:nvSpPr>
          <p:cNvPr id="259" name="Google Shape;259;p50"/>
          <p:cNvSpPr txBox="1"/>
          <p:nvPr/>
        </p:nvSpPr>
        <p:spPr>
          <a:xfrm>
            <a:off x="3355025" y="113875"/>
            <a:ext cx="5887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Árboles con peso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0" name="Google Shape;26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7413" y="714175"/>
            <a:ext cx="4829175" cy="32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" name="Google Shape;265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sp>
        <p:nvSpPr>
          <p:cNvPr id="266" name="Google Shape;266;p51"/>
          <p:cNvSpPr txBox="1"/>
          <p:nvPr/>
        </p:nvSpPr>
        <p:spPr>
          <a:xfrm>
            <a:off x="1026200" y="469975"/>
            <a:ext cx="751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 de Expansión Mínima (Minimum Spanning Tree - MST)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7" name="Google Shape;26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575" y="735738"/>
            <a:ext cx="4660467" cy="390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2"/>
          <p:cNvSpPr txBox="1"/>
          <p:nvPr/>
        </p:nvSpPr>
        <p:spPr>
          <a:xfrm>
            <a:off x="3785825" y="874650"/>
            <a:ext cx="5378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Método de prim</a:t>
            </a:r>
            <a:endParaRPr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3" name="Google Shape;27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975" y="1274875"/>
            <a:ext cx="3933675" cy="330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8" name="Google Shape;278;p5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sp>
        <p:nvSpPr>
          <p:cNvPr id="279" name="Google Shape;279;p53"/>
          <p:cNvSpPr txBox="1"/>
          <p:nvPr/>
        </p:nvSpPr>
        <p:spPr>
          <a:xfrm>
            <a:off x="4177450" y="1279350"/>
            <a:ext cx="4986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Método</a:t>
            </a:r>
            <a:r>
              <a:rPr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de Kruskal</a:t>
            </a:r>
            <a:endParaRPr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0" name="Google Shape;28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870400"/>
            <a:ext cx="3872649" cy="3246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5" name="Google Shape;285;p5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286" name="Google Shape;28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1850" y="1240750"/>
            <a:ext cx="5375474" cy="362682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54"/>
          <p:cNvSpPr txBox="1"/>
          <p:nvPr/>
        </p:nvSpPr>
        <p:spPr>
          <a:xfrm>
            <a:off x="3576950" y="652725"/>
            <a:ext cx="5587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Recorrido de un </a:t>
            </a:r>
            <a:r>
              <a:rPr b="1" lang="en" sz="2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</a:t>
            </a:r>
            <a:endParaRPr b="1" sz="2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5" name="Google Shape;165;p3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sp>
        <p:nvSpPr>
          <p:cNvPr id="166" name="Google Shape;166;p37"/>
          <p:cNvSpPr txBox="1"/>
          <p:nvPr/>
        </p:nvSpPr>
        <p:spPr>
          <a:xfrm>
            <a:off x="1240175" y="348750"/>
            <a:ext cx="5378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Propiedades de los </a:t>
            </a: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árboles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7" name="Google Shape;16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01450"/>
            <a:ext cx="5033800" cy="312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7"/>
          <p:cNvSpPr txBox="1"/>
          <p:nvPr/>
        </p:nvSpPr>
        <p:spPr>
          <a:xfrm>
            <a:off x="5490850" y="1509750"/>
            <a:ext cx="3409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 programación, los árboles son una estructura de datos fundamental que se utiliza para representar jerarquías y relaciones de parentesco entre elementos.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2" name="Google Shape;292;p5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293" name="Google Shape;29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950" y="1457850"/>
            <a:ext cx="4029075" cy="306705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55"/>
          <p:cNvSpPr txBox="1"/>
          <p:nvPr/>
        </p:nvSpPr>
        <p:spPr>
          <a:xfrm>
            <a:off x="2564400" y="857550"/>
            <a:ext cx="6579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Busqueda 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" name="Google Shape;295;p55"/>
          <p:cNvSpPr txBox="1"/>
          <p:nvPr/>
        </p:nvSpPr>
        <p:spPr>
          <a:xfrm>
            <a:off x="4725750" y="1214075"/>
            <a:ext cx="42429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Los árboles de búsqueda binaria (BST, por sus siglas en inglés Binary Search Tree) son estructuras de datos que permiten realizar búsquedas eficientes y otras operaciones en conjuntos de datos ordenados. En un árbol de búsqueda binaria, cada nodo tiene un valor y se sigue la propiedad de que, para cada nodo con un valor \(x\), todos los valores en su subárbol izquierdo son menores que \(x\) y todos los valores en su subárbol derecho son mayores que \(x\).</a:t>
            </a:r>
            <a:endParaRPr sz="1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8"/>
          <p:cNvSpPr txBox="1"/>
          <p:nvPr/>
        </p:nvSpPr>
        <p:spPr>
          <a:xfrm>
            <a:off x="2302600" y="221400"/>
            <a:ext cx="6509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Tipos de </a:t>
            </a: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árboles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38"/>
          <p:cNvSpPr txBox="1"/>
          <p:nvPr/>
        </p:nvSpPr>
        <p:spPr>
          <a:xfrm>
            <a:off x="4361675" y="2214025"/>
            <a:ext cx="48711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Existen varios tipos de árboles en el ámbito de las estructuras de datos y algoritmos. Cada tipo de árbol tiene sus propias características y aplicaciones específicas.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5" name="Google Shape;17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6075" y="765100"/>
            <a:ext cx="4577747" cy="36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98437"/>
            <a:ext cx="5852775" cy="37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9"/>
          <p:cNvSpPr txBox="1"/>
          <p:nvPr/>
        </p:nvSpPr>
        <p:spPr>
          <a:xfrm>
            <a:off x="952050" y="907775"/>
            <a:ext cx="5977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 Binario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p39"/>
          <p:cNvSpPr txBox="1"/>
          <p:nvPr/>
        </p:nvSpPr>
        <p:spPr>
          <a:xfrm>
            <a:off x="4959450" y="1195575"/>
            <a:ext cx="39852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Un árbol binario es una estructura jerárquica donde cada nodo puede tener hasta dos nodos hijos. Es fundamental en informática para implementar algoritmos y estructuras de datos, como árboles de búsqueda binaria y representación de jerarquías en programación.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30550"/>
            <a:ext cx="5882100" cy="272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40"/>
          <p:cNvSpPr txBox="1"/>
          <p:nvPr/>
        </p:nvSpPr>
        <p:spPr>
          <a:xfrm>
            <a:off x="5601525" y="2147650"/>
            <a:ext cx="32988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Es un tipo especial de árbol binario donde se mantiene una propiedad de orden, lo que facilita la búsqueda eficiente de elementos.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" name="Google Shape;189;p40"/>
          <p:cNvSpPr txBox="1"/>
          <p:nvPr/>
        </p:nvSpPr>
        <p:spPr>
          <a:xfrm>
            <a:off x="3121800" y="1018450"/>
            <a:ext cx="5358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</a:t>
            </a: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binario de </a:t>
            </a: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búsqueda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150" y="2254900"/>
            <a:ext cx="5891925" cy="2616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5" name="Google Shape;195;p41"/>
          <p:cNvSpPr txBox="1"/>
          <p:nvPr/>
        </p:nvSpPr>
        <p:spPr>
          <a:xfrm>
            <a:off x="1151300" y="1107000"/>
            <a:ext cx="5535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 AVL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" name="Google Shape;196;p41"/>
          <p:cNvSpPr txBox="1"/>
          <p:nvPr/>
        </p:nvSpPr>
        <p:spPr>
          <a:xfrm>
            <a:off x="6155050" y="2254900"/>
            <a:ext cx="27675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Un tipo de árbol binario de búsqueda balanceado en el que la diferencia de alturas entre los subárboles izquierdo y derecho de cualquier nodo es como máximo 1.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91525"/>
            <a:ext cx="6782900" cy="332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2"/>
          <p:cNvSpPr txBox="1"/>
          <p:nvPr/>
        </p:nvSpPr>
        <p:spPr>
          <a:xfrm>
            <a:off x="841350" y="819175"/>
            <a:ext cx="6265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 Rojo-Negro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42"/>
          <p:cNvSpPr txBox="1"/>
          <p:nvPr/>
        </p:nvSpPr>
        <p:spPr>
          <a:xfrm>
            <a:off x="5977925" y="1303700"/>
            <a:ext cx="2435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Otro tipo de árbol binario de búsqueda balanceado con reglas específicas de coloración para mantener el equilibrio.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8" name="Google Shape;208;p4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209" name="Google Shape;20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625" y="1635800"/>
            <a:ext cx="3766450" cy="3311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43"/>
          <p:cNvSpPr txBox="1"/>
          <p:nvPr/>
        </p:nvSpPr>
        <p:spPr>
          <a:xfrm>
            <a:off x="2147625" y="929925"/>
            <a:ext cx="6376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 n-ario</a:t>
            </a:r>
            <a:endParaRPr b="1" sz="2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" name="Google Shape;211;p43"/>
          <p:cNvSpPr txBox="1"/>
          <p:nvPr/>
        </p:nvSpPr>
        <p:spPr>
          <a:xfrm>
            <a:off x="4583075" y="2270413"/>
            <a:ext cx="3498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Cada nodo puede tener más de dos hijos. Un árbol binario es un caso especial de un árbol n-ario donde n = 2.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217" name="Google Shape;21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625" y="1879325"/>
            <a:ext cx="7738725" cy="21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4"/>
          <p:cNvSpPr txBox="1"/>
          <p:nvPr/>
        </p:nvSpPr>
        <p:spPr>
          <a:xfrm>
            <a:off x="3481900" y="1129175"/>
            <a:ext cx="52473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Árbol B</a:t>
            </a:r>
            <a:endParaRPr b="1" sz="2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